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5DC70C-816D-4E5E-9958-96546BC79595}" type="datetimeFigureOut">
              <a:rPr lang="en-US" smtClean="0"/>
              <a:t>18-Oct-22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3125262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5DC70C-816D-4E5E-9958-96546BC79595}" type="datetimeFigureOut">
              <a:rPr lang="en-US" smtClean="0"/>
              <a:t>18-Oct-22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420866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5DC70C-816D-4E5E-9958-96546BC79595}" type="datetimeFigureOut">
              <a:rPr lang="en-US" smtClean="0"/>
              <a:t>18-Oct-22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214989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5DC70C-816D-4E5E-9958-96546BC79595}" type="datetimeFigureOut">
              <a:rPr lang="en-US" smtClean="0"/>
              <a:t>18-Oct-22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256223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5DC70C-816D-4E5E-9958-96546BC79595}" type="datetimeFigureOut">
              <a:rPr lang="en-US" smtClean="0"/>
              <a:t>18-Oct-22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156085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5DC70C-816D-4E5E-9958-96546BC79595}" type="datetimeFigureOut">
              <a:rPr lang="en-US" smtClean="0"/>
              <a:t>18-Oct-22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14476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5DC70C-816D-4E5E-9958-96546BC79595}" type="datetimeFigureOut">
              <a:rPr lang="en-US" smtClean="0"/>
              <a:t>18-Oct-22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247614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5DC70C-816D-4E5E-9958-96546BC79595}" type="datetimeFigureOut">
              <a:rPr lang="en-US" smtClean="0"/>
              <a:t>18-Oct-22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136428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DC70C-816D-4E5E-9958-96546BC79595}" type="datetimeFigureOut">
              <a:rPr lang="en-US" smtClean="0"/>
              <a:t>18-Oct-22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423792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5DC70C-816D-4E5E-9958-96546BC79595}" type="datetimeFigureOut">
              <a:rPr lang="en-US" smtClean="0"/>
              <a:t>18-Oct-22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259244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5DC70C-816D-4E5E-9958-96546BC79595}" type="datetimeFigureOut">
              <a:rPr lang="en-US" smtClean="0"/>
              <a:t>18-Oct-22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BF2F8-CBC2-492D-9226-E3891176212C}" type="slidenum">
              <a:rPr lang="en-US" smtClean="0"/>
              <a:t>‹#›</a:t>
            </a:fld>
            <a:endParaRPr lang="en-US"/>
          </a:p>
        </p:txBody>
      </p:sp>
    </p:spTree>
    <p:extLst>
      <p:ext uri="{BB962C8B-B14F-4D97-AF65-F5344CB8AC3E}">
        <p14:creationId xmlns:p14="http://schemas.microsoft.com/office/powerpoint/2010/main" val="1511620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D9CDAD"/>
            </a:gs>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DC70C-816D-4E5E-9958-96546BC79595}" type="datetimeFigureOut">
              <a:rPr lang="en-US" smtClean="0"/>
              <a:t>18-Oct-22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BF2F8-CBC2-492D-9226-E3891176212C}" type="slidenum">
              <a:rPr lang="en-US" smtClean="0"/>
              <a:t>‹#›</a:t>
            </a:fld>
            <a:endParaRPr lang="en-US"/>
          </a:p>
        </p:txBody>
      </p:sp>
    </p:spTree>
    <p:extLst>
      <p:ext uri="{BB962C8B-B14F-4D97-AF65-F5344CB8AC3E}">
        <p14:creationId xmlns:p14="http://schemas.microsoft.com/office/powerpoint/2010/main" val="1608339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ro-RO" dirty="0">
                <a:solidFill>
                  <a:srgbClr val="C00000"/>
                </a:solidFill>
                <a:latin typeface="Cooper Black" pitchFamily="18" charset="0"/>
              </a:rPr>
              <a:t>COMMUNICATION AND VISIBILITY</a:t>
            </a:r>
            <a:endParaRPr lang="en-US" dirty="0">
              <a:solidFill>
                <a:srgbClr val="C00000"/>
              </a:solidFill>
              <a:latin typeface="Cooper Black"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514600"/>
            <a:ext cx="3733495" cy="3733495"/>
          </a:xfrm>
          <a:prstGeom prst="rect">
            <a:avLst/>
          </a:prstGeom>
        </p:spPr>
      </p:pic>
    </p:spTree>
    <p:extLst>
      <p:ext uri="{BB962C8B-B14F-4D97-AF65-F5344CB8AC3E}">
        <p14:creationId xmlns:p14="http://schemas.microsoft.com/office/powerpoint/2010/main" val="2627289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solidFill>
                  <a:srgbClr val="C00000"/>
                </a:solidFill>
              </a:rPr>
              <a:t>CPR</a:t>
            </a:r>
            <a:endParaRPr lang="en-US"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endParaRPr lang="en-US" dirty="0"/>
          </a:p>
          <a:p>
            <a:pPr algn="just"/>
            <a:r>
              <a:rPr lang="en-US" dirty="0" err="1">
                <a:solidFill>
                  <a:schemeClr val="accent6">
                    <a:lumMod val="50000"/>
                  </a:schemeClr>
                </a:solidFill>
              </a:rPr>
              <a:t>Programme</a:t>
            </a:r>
            <a:r>
              <a:rPr lang="en-US" dirty="0">
                <a:solidFill>
                  <a:schemeClr val="accent6">
                    <a:lumMod val="50000"/>
                  </a:schemeClr>
                </a:solidFill>
              </a:rPr>
              <a:t> authorities, beneficiaries and stakeholders in </a:t>
            </a:r>
            <a:r>
              <a:rPr lang="ro-RO" dirty="0">
                <a:solidFill>
                  <a:schemeClr val="accent6">
                    <a:lumMod val="50000"/>
                  </a:schemeClr>
                </a:solidFill>
              </a:rPr>
              <a:t>both participating countries to the Programme </a:t>
            </a:r>
            <a:r>
              <a:rPr lang="en-US" dirty="0">
                <a:solidFill>
                  <a:schemeClr val="accent6">
                    <a:lumMod val="50000"/>
                  </a:schemeClr>
                </a:solidFill>
              </a:rPr>
              <a:t>should raise awareness of the achievements of Union funding and inform the general public accordingly. </a:t>
            </a:r>
            <a:endParaRPr lang="ro-RO" dirty="0">
              <a:solidFill>
                <a:schemeClr val="accent6">
                  <a:lumMod val="50000"/>
                </a:schemeClr>
              </a:solidFill>
            </a:endParaRPr>
          </a:p>
          <a:p>
            <a:pPr marL="0" indent="0" algn="just">
              <a:buNone/>
            </a:pPr>
            <a:endParaRPr lang="ro-RO" dirty="0">
              <a:solidFill>
                <a:schemeClr val="accent6">
                  <a:lumMod val="50000"/>
                </a:schemeClr>
              </a:solidFill>
            </a:endParaRPr>
          </a:p>
          <a:p>
            <a:pPr algn="just"/>
            <a:r>
              <a:rPr lang="en-US" dirty="0">
                <a:solidFill>
                  <a:schemeClr val="accent6">
                    <a:lumMod val="50000"/>
                  </a:schemeClr>
                </a:solidFill>
              </a:rPr>
              <a:t>Transparency, communication and visibility activities are essential in making Union action visible on the ground and should be based on true, accurate and updated information. In order for those requirements to be enforceable, </a:t>
            </a:r>
            <a:r>
              <a:rPr lang="en-US" dirty="0" err="1">
                <a:solidFill>
                  <a:schemeClr val="accent6">
                    <a:lumMod val="50000"/>
                  </a:schemeClr>
                </a:solidFill>
              </a:rPr>
              <a:t>programme</a:t>
            </a:r>
            <a:r>
              <a:rPr lang="en-US" dirty="0">
                <a:solidFill>
                  <a:schemeClr val="accent6">
                    <a:lumMod val="50000"/>
                  </a:schemeClr>
                </a:solidFill>
              </a:rPr>
              <a:t> authorities and, in the event of non- compliance, the Commission should be able to apply remedial measures.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152400"/>
            <a:ext cx="1714500" cy="1714500"/>
          </a:xfrm>
          <a:prstGeom prst="rect">
            <a:avLst/>
          </a:prstGeom>
        </p:spPr>
      </p:pic>
    </p:spTree>
    <p:extLst>
      <p:ext uri="{BB962C8B-B14F-4D97-AF65-F5344CB8AC3E}">
        <p14:creationId xmlns:p14="http://schemas.microsoft.com/office/powerpoint/2010/main" val="281617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solidFill>
                  <a:srgbClr val="C00000"/>
                </a:solidFill>
              </a:rPr>
              <a:t>CPR</a:t>
            </a:r>
            <a:endParaRPr lang="en-US" b="1" dirty="0">
              <a:solidFill>
                <a:srgbClr val="C00000"/>
              </a:solidFill>
            </a:endParaRPr>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endParaRPr lang="en-US" dirty="0"/>
          </a:p>
          <a:p>
            <a:pPr marL="0" indent="0" algn="ctr">
              <a:buNone/>
            </a:pPr>
            <a:r>
              <a:rPr lang="en-US" sz="3400" b="1" i="1" dirty="0">
                <a:solidFill>
                  <a:schemeClr val="accent6">
                    <a:lumMod val="50000"/>
                  </a:schemeClr>
                </a:solidFill>
              </a:rPr>
              <a:t>Article 46</a:t>
            </a:r>
            <a:r>
              <a:rPr lang="ro-RO" sz="3400" b="1" dirty="0">
                <a:solidFill>
                  <a:schemeClr val="accent6">
                    <a:lumMod val="50000"/>
                  </a:schemeClr>
                </a:solidFill>
              </a:rPr>
              <a:t> - </a:t>
            </a:r>
            <a:r>
              <a:rPr lang="en-US" sz="3400" b="1" dirty="0">
                <a:solidFill>
                  <a:schemeClr val="accent6">
                    <a:lumMod val="50000"/>
                  </a:schemeClr>
                </a:solidFill>
              </a:rPr>
              <a:t>Visibility</a:t>
            </a:r>
          </a:p>
          <a:p>
            <a:pPr algn="just"/>
            <a:endParaRPr lang="en-US" sz="3400" dirty="0">
              <a:solidFill>
                <a:schemeClr val="accent6">
                  <a:lumMod val="50000"/>
                </a:schemeClr>
              </a:solidFill>
            </a:endParaRPr>
          </a:p>
          <a:p>
            <a:pPr algn="just"/>
            <a:r>
              <a:rPr lang="ro-RO" sz="3400" dirty="0">
                <a:solidFill>
                  <a:schemeClr val="accent6">
                    <a:lumMod val="50000"/>
                  </a:schemeClr>
                </a:solidFill>
              </a:rPr>
              <a:t>Both participating countries to the Programme </a:t>
            </a:r>
            <a:r>
              <a:rPr lang="en-US" sz="3400" dirty="0">
                <a:solidFill>
                  <a:schemeClr val="accent6">
                    <a:lumMod val="50000"/>
                  </a:schemeClr>
                </a:solidFill>
              </a:rPr>
              <a:t>shall ensure:</a:t>
            </a:r>
          </a:p>
          <a:p>
            <a:pPr algn="just"/>
            <a:r>
              <a:rPr lang="en-US" sz="3400" dirty="0">
                <a:solidFill>
                  <a:schemeClr val="accent6">
                    <a:lumMod val="50000"/>
                  </a:schemeClr>
                </a:solidFill>
              </a:rPr>
              <a:t>(a)the visibility of support in all activities relating to operations supported by the Funds with particular attention to operations of strategic importance;</a:t>
            </a:r>
          </a:p>
          <a:p>
            <a:pPr algn="just"/>
            <a:r>
              <a:rPr lang="en-US" sz="3400" dirty="0">
                <a:solidFill>
                  <a:schemeClr val="accent6">
                    <a:lumMod val="50000"/>
                  </a:schemeClr>
                </a:solidFill>
              </a:rPr>
              <a:t>(b)communication to Union citizens of the role and achievements of the Funds through a single website portal providing access to all </a:t>
            </a:r>
            <a:r>
              <a:rPr lang="en-US" sz="3400" dirty="0" err="1">
                <a:solidFill>
                  <a:schemeClr val="accent6">
                    <a:lumMod val="50000"/>
                  </a:schemeClr>
                </a:solidFill>
              </a:rPr>
              <a:t>programmes</a:t>
            </a:r>
            <a:r>
              <a:rPr lang="en-US" sz="3400" dirty="0">
                <a:solidFill>
                  <a:schemeClr val="accent6">
                    <a:lumMod val="50000"/>
                  </a:schemeClr>
                </a:solidFill>
              </a:rPr>
              <a:t> involving that Member State</a:t>
            </a:r>
            <a:r>
              <a:rPr lang="ro-RO" sz="3400" dirty="0">
                <a:solidFill>
                  <a:schemeClr val="accent6">
                    <a:lumMod val="50000"/>
                  </a:schemeClr>
                </a:solidFill>
              </a:rPr>
              <a:t>/participating country</a:t>
            </a:r>
            <a:r>
              <a:rPr lang="en-US" sz="3400" dirty="0">
                <a:solidFill>
                  <a:schemeClr val="accent6">
                    <a:lumMod val="50000"/>
                  </a:schemeClr>
                </a:solidFill>
              </a:rPr>
              <a:t>.</a:t>
            </a:r>
          </a:p>
          <a:p>
            <a:pPr algn="just"/>
            <a:endParaRPr lang="en-US" sz="3400" dirty="0">
              <a:solidFill>
                <a:schemeClr val="accent6">
                  <a:lumMod val="50000"/>
                </a:schemeClr>
              </a:solidFill>
            </a:endParaRPr>
          </a:p>
          <a:p>
            <a:pPr marL="0" indent="0" algn="ctr">
              <a:buNone/>
            </a:pPr>
            <a:r>
              <a:rPr lang="en-US" sz="3400" b="1" i="1" dirty="0">
                <a:solidFill>
                  <a:schemeClr val="accent6">
                    <a:lumMod val="50000"/>
                  </a:schemeClr>
                </a:solidFill>
              </a:rPr>
              <a:t>Article 47</a:t>
            </a:r>
            <a:r>
              <a:rPr lang="ro-RO" sz="3400" b="1" dirty="0">
                <a:solidFill>
                  <a:schemeClr val="accent6">
                    <a:lumMod val="50000"/>
                  </a:schemeClr>
                </a:solidFill>
              </a:rPr>
              <a:t> - </a:t>
            </a:r>
            <a:r>
              <a:rPr lang="en-US" sz="3400" b="1" dirty="0">
                <a:solidFill>
                  <a:schemeClr val="accent6">
                    <a:lumMod val="50000"/>
                  </a:schemeClr>
                </a:solidFill>
              </a:rPr>
              <a:t>Emblem of the Union</a:t>
            </a:r>
            <a:endParaRPr lang="ro-RO" sz="3400" b="1" dirty="0">
              <a:solidFill>
                <a:schemeClr val="accent6">
                  <a:lumMod val="50000"/>
                </a:schemeClr>
              </a:solidFill>
            </a:endParaRPr>
          </a:p>
          <a:p>
            <a:pPr marL="0" indent="0" algn="ctr">
              <a:buNone/>
            </a:pPr>
            <a:endParaRPr lang="en-US" sz="3400" b="1" dirty="0">
              <a:solidFill>
                <a:schemeClr val="accent6">
                  <a:lumMod val="50000"/>
                </a:schemeClr>
              </a:solidFill>
            </a:endParaRPr>
          </a:p>
          <a:p>
            <a:pPr algn="just"/>
            <a:r>
              <a:rPr lang="ro-RO" sz="3400" dirty="0">
                <a:solidFill>
                  <a:schemeClr val="accent6">
                    <a:lumMod val="50000"/>
                  </a:schemeClr>
                </a:solidFill>
              </a:rPr>
              <a:t>Participating countries to the Programme</a:t>
            </a:r>
            <a:r>
              <a:rPr lang="en-US" sz="3400" dirty="0">
                <a:solidFill>
                  <a:schemeClr val="accent6">
                    <a:lumMod val="50000"/>
                  </a:schemeClr>
                </a:solidFill>
              </a:rPr>
              <a:t>, managing authorities and beneficiaries shall use the emblem of the Union in accordance with Annex IX when carrying out visibility, transparency and communication activities.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52400"/>
            <a:ext cx="2156277" cy="1436370"/>
          </a:xfrm>
          <a:prstGeom prst="rect">
            <a:avLst/>
          </a:prstGeom>
        </p:spPr>
      </p:pic>
    </p:spTree>
    <p:extLst>
      <p:ext uri="{BB962C8B-B14F-4D97-AF65-F5344CB8AC3E}">
        <p14:creationId xmlns:p14="http://schemas.microsoft.com/office/powerpoint/2010/main" val="141912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solidFill>
                  <a:srgbClr val="C00000"/>
                </a:solidFill>
              </a:rPr>
              <a:t>T</a:t>
            </a:r>
            <a:r>
              <a:rPr lang="en-US" b="1" dirty="0">
                <a:solidFill>
                  <a:srgbClr val="C00000"/>
                </a:solidFill>
              </a:rPr>
              <a:t>he LP undertakes the following duties: </a:t>
            </a:r>
          </a:p>
        </p:txBody>
      </p:sp>
      <p:sp>
        <p:nvSpPr>
          <p:cNvPr id="3" name="Content Placeholder 2"/>
          <p:cNvSpPr>
            <a:spLocks noGrp="1"/>
          </p:cNvSpPr>
          <p:nvPr>
            <p:ph idx="1"/>
          </p:nvPr>
        </p:nvSpPr>
        <p:spPr/>
        <p:txBody>
          <a:bodyPr>
            <a:normAutofit fontScale="77500" lnSpcReduction="20000"/>
          </a:bodyPr>
          <a:lstStyle/>
          <a:p>
            <a:endParaRPr lang="en-US" dirty="0"/>
          </a:p>
          <a:p>
            <a:pPr algn="just"/>
            <a:r>
              <a:rPr lang="en-US" dirty="0">
                <a:solidFill>
                  <a:schemeClr val="accent6">
                    <a:lumMod val="50000"/>
                  </a:schemeClr>
                </a:solidFill>
              </a:rPr>
              <a:t>observe and make sure that all partners respect the provisions from the Visual Identity Manual (published on the </a:t>
            </a:r>
            <a:r>
              <a:rPr lang="en-US" dirty="0" err="1">
                <a:solidFill>
                  <a:schemeClr val="accent6">
                    <a:lumMod val="50000"/>
                  </a:schemeClr>
                </a:solidFill>
              </a:rPr>
              <a:t>programme</a:t>
            </a:r>
            <a:r>
              <a:rPr lang="en-US" dirty="0">
                <a:solidFill>
                  <a:schemeClr val="accent6">
                    <a:lumMod val="50000"/>
                  </a:schemeClr>
                </a:solidFill>
              </a:rPr>
              <a:t> website www.romania-serbia.net); </a:t>
            </a:r>
            <a:endParaRPr lang="ro-RO" dirty="0">
              <a:solidFill>
                <a:schemeClr val="accent6">
                  <a:lumMod val="50000"/>
                </a:schemeClr>
              </a:solidFill>
            </a:endParaRPr>
          </a:p>
          <a:p>
            <a:pPr algn="just"/>
            <a:endParaRPr lang="en-US" dirty="0">
              <a:solidFill>
                <a:schemeClr val="accent6">
                  <a:lumMod val="50000"/>
                </a:schemeClr>
              </a:solidFill>
            </a:endParaRPr>
          </a:p>
          <a:p>
            <a:pPr algn="just"/>
            <a:r>
              <a:rPr lang="en-US" dirty="0">
                <a:solidFill>
                  <a:schemeClr val="accent6">
                    <a:lumMod val="50000"/>
                  </a:schemeClr>
                </a:solidFill>
              </a:rPr>
              <a:t>The LP shall ensure that communication and visibility material realized by the project is made available upon request to </a:t>
            </a:r>
            <a:r>
              <a:rPr lang="en-US" dirty="0" err="1">
                <a:solidFill>
                  <a:schemeClr val="accent6">
                    <a:lumMod val="50000"/>
                  </a:schemeClr>
                </a:solidFill>
              </a:rPr>
              <a:t>programme</a:t>
            </a:r>
            <a:r>
              <a:rPr lang="en-US" dirty="0">
                <a:solidFill>
                  <a:schemeClr val="accent6">
                    <a:lumMod val="50000"/>
                  </a:schemeClr>
                </a:solidFill>
              </a:rPr>
              <a:t> bodies, Union institutions, bodies, offices or agencies and that a royalty-free, non-exclusive and irrevocable </a:t>
            </a:r>
            <a:r>
              <a:rPr lang="en-US" dirty="0" err="1">
                <a:solidFill>
                  <a:schemeClr val="accent6">
                    <a:lumMod val="50000"/>
                  </a:schemeClr>
                </a:solidFill>
              </a:rPr>
              <a:t>licence</a:t>
            </a:r>
            <a:r>
              <a:rPr lang="en-US" dirty="0">
                <a:solidFill>
                  <a:schemeClr val="accent6">
                    <a:lumMod val="50000"/>
                  </a:schemeClr>
                </a:solidFill>
              </a:rPr>
              <a:t> to use such material and any pre-existing rights attached to it is granted to the Union, in accordance with point 2 from Annex IX of CPR Regulation 2021/1060. </a:t>
            </a:r>
          </a:p>
          <a:p>
            <a:endParaRPr lang="en-US" dirty="0"/>
          </a:p>
          <a:p>
            <a:pPr>
              <a:buFont typeface="Wingdings" pitchFamily="2" charset="2"/>
              <a:buChar char="v"/>
            </a:pPr>
            <a:endParaRPr lang="en-US" dirty="0"/>
          </a:p>
        </p:txBody>
      </p:sp>
    </p:spTree>
    <p:extLst>
      <p:ext uri="{BB962C8B-B14F-4D97-AF65-F5344CB8AC3E}">
        <p14:creationId xmlns:p14="http://schemas.microsoft.com/office/powerpoint/2010/main" val="375392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rgbClr val="C00000"/>
                </a:solidFill>
              </a:rPr>
              <a:t>Publicity </a:t>
            </a:r>
            <a:endParaRPr lang="en-US" dirty="0">
              <a:solidFill>
                <a:srgbClr val="C00000"/>
              </a:solidFill>
            </a:endParaRPr>
          </a:p>
        </p:txBody>
      </p:sp>
      <p:sp>
        <p:nvSpPr>
          <p:cNvPr id="3" name="Content Placeholder 2"/>
          <p:cNvSpPr>
            <a:spLocks noGrp="1"/>
          </p:cNvSpPr>
          <p:nvPr>
            <p:ph idx="1"/>
          </p:nvPr>
        </p:nvSpPr>
        <p:spPr>
          <a:xfrm>
            <a:off x="457200" y="1066800"/>
            <a:ext cx="8229600" cy="5638800"/>
          </a:xfrm>
        </p:spPr>
        <p:txBody>
          <a:bodyPr>
            <a:normAutofit fontScale="70000" lnSpcReduction="20000"/>
          </a:bodyPr>
          <a:lstStyle/>
          <a:p>
            <a:endParaRPr lang="en-US" dirty="0"/>
          </a:p>
          <a:p>
            <a:pPr marL="0" indent="0" algn="just">
              <a:buNone/>
            </a:pPr>
            <a:r>
              <a:rPr lang="ro-RO" dirty="0">
                <a:solidFill>
                  <a:schemeClr val="accent6">
                    <a:lumMod val="50000"/>
                  </a:schemeClr>
                </a:solidFill>
              </a:rPr>
              <a:t>1) </a:t>
            </a:r>
            <a:r>
              <a:rPr lang="en-US" dirty="0">
                <a:solidFill>
                  <a:schemeClr val="accent6">
                    <a:lumMod val="50000"/>
                  </a:schemeClr>
                </a:solidFill>
              </a:rPr>
              <a:t>The Lead Partner must inform and must ensure that all project partners inform the public, by means of the measures laid down in Annex IX of Regulation (EU) no.1060/2021, about the assistance obtained from the Funds. </a:t>
            </a:r>
            <a:endParaRPr lang="ro-RO" dirty="0">
              <a:solidFill>
                <a:schemeClr val="accent6">
                  <a:lumMod val="50000"/>
                </a:schemeClr>
              </a:solidFill>
            </a:endParaRPr>
          </a:p>
          <a:p>
            <a:pPr marL="0" indent="0" algn="just">
              <a:buNone/>
            </a:pPr>
            <a:endParaRPr lang="en-US" dirty="0">
              <a:solidFill>
                <a:schemeClr val="accent6">
                  <a:lumMod val="50000"/>
                </a:schemeClr>
              </a:solidFill>
            </a:endParaRPr>
          </a:p>
          <a:p>
            <a:pPr marL="0" indent="0" algn="just">
              <a:buNone/>
            </a:pPr>
            <a:r>
              <a:rPr lang="en-US" dirty="0">
                <a:solidFill>
                  <a:schemeClr val="accent6">
                    <a:lumMod val="50000"/>
                  </a:schemeClr>
                </a:solidFill>
              </a:rPr>
              <a:t>2) The Lead Partner and all project partners are responsible for the implementation of the information and publicity activities related to the non-reimbursable financial assistance received through the </a:t>
            </a:r>
            <a:r>
              <a:rPr lang="en-US" dirty="0" err="1">
                <a:solidFill>
                  <a:schemeClr val="accent6">
                    <a:lumMod val="50000"/>
                  </a:schemeClr>
                </a:solidFill>
              </a:rPr>
              <a:t>programme</a:t>
            </a:r>
            <a:r>
              <a:rPr lang="en-US" dirty="0">
                <a:solidFill>
                  <a:schemeClr val="accent6">
                    <a:lumMod val="50000"/>
                  </a:schemeClr>
                </a:solidFill>
              </a:rPr>
              <a:t>. </a:t>
            </a:r>
            <a:endParaRPr lang="ro-RO" dirty="0">
              <a:solidFill>
                <a:schemeClr val="accent6">
                  <a:lumMod val="50000"/>
                </a:schemeClr>
              </a:solidFill>
            </a:endParaRPr>
          </a:p>
          <a:p>
            <a:pPr marL="0" indent="0" algn="just">
              <a:buNone/>
            </a:pPr>
            <a:r>
              <a:rPr lang="en-US" dirty="0">
                <a:solidFill>
                  <a:schemeClr val="accent6">
                    <a:lumMod val="50000"/>
                  </a:schemeClr>
                </a:solidFill>
              </a:rPr>
              <a:t>3) The Lead Partner must ensure and must satisfy itself that all project partners ensure transparency and accurate information to the mass media on the projects financed under the </a:t>
            </a:r>
            <a:r>
              <a:rPr lang="en-US" dirty="0" err="1">
                <a:solidFill>
                  <a:schemeClr val="accent6">
                    <a:lumMod val="50000"/>
                  </a:schemeClr>
                </a:solidFill>
              </a:rPr>
              <a:t>Programme</a:t>
            </a:r>
            <a:r>
              <a:rPr lang="en-US" dirty="0">
                <a:solidFill>
                  <a:schemeClr val="accent6">
                    <a:lumMod val="50000"/>
                  </a:schemeClr>
                </a:solidFill>
              </a:rPr>
              <a:t>. </a:t>
            </a:r>
          </a:p>
          <a:p>
            <a:pPr marL="0" indent="0" algn="just">
              <a:buNone/>
            </a:pPr>
            <a:endParaRPr lang="ro-RO" dirty="0">
              <a:solidFill>
                <a:schemeClr val="accent6">
                  <a:lumMod val="50000"/>
                </a:schemeClr>
              </a:solidFill>
            </a:endParaRPr>
          </a:p>
          <a:p>
            <a:pPr marL="0" indent="0" algn="just">
              <a:buNone/>
            </a:pPr>
            <a:r>
              <a:rPr lang="en-US" dirty="0">
                <a:solidFill>
                  <a:schemeClr val="accent6">
                    <a:lumMod val="50000"/>
                  </a:schemeClr>
                </a:solidFill>
              </a:rPr>
              <a:t>4) All information and publicity actions developed by the project partners (including the Lead Partner) must observe the Visual Identity Manual (available on the </a:t>
            </a:r>
            <a:r>
              <a:rPr lang="en-US" dirty="0" err="1">
                <a:solidFill>
                  <a:schemeClr val="accent6">
                    <a:lumMod val="50000"/>
                  </a:schemeClr>
                </a:solidFill>
              </a:rPr>
              <a:t>programme</a:t>
            </a:r>
            <a:r>
              <a:rPr lang="en-US" dirty="0">
                <a:solidFill>
                  <a:schemeClr val="accent6">
                    <a:lumMod val="50000"/>
                  </a:schemeClr>
                </a:solidFill>
              </a:rPr>
              <a:t> website: www.romania-serbia.net or on request at the Joint Secretariat). </a:t>
            </a:r>
          </a:p>
          <a:p>
            <a:pPr marL="0" indent="0" algn="just">
              <a:buNone/>
            </a:pPr>
            <a:endParaRPr lang="en-US" dirty="0">
              <a:solidFill>
                <a:schemeClr val="accent6">
                  <a:lumMod val="50000"/>
                </a:schemeClr>
              </a:solidFill>
            </a:endParaRPr>
          </a:p>
          <a:p>
            <a:endParaRPr lang="en-US" dirty="0"/>
          </a:p>
        </p:txBody>
      </p:sp>
    </p:spTree>
    <p:extLst>
      <p:ext uri="{BB962C8B-B14F-4D97-AF65-F5344CB8AC3E}">
        <p14:creationId xmlns:p14="http://schemas.microsoft.com/office/powerpoint/2010/main" val="86711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62500" lnSpcReduction="20000"/>
          </a:bodyPr>
          <a:lstStyle/>
          <a:p>
            <a:pPr marL="0" indent="0" algn="just">
              <a:buNone/>
            </a:pPr>
            <a:r>
              <a:rPr lang="en-US" sz="3400" dirty="0">
                <a:solidFill>
                  <a:schemeClr val="accent6">
                    <a:lumMod val="50000"/>
                  </a:schemeClr>
                </a:solidFill>
              </a:rPr>
              <a:t>5) The rules stipulated in the Visual Identity Manual are mandatory for the Lead Partner and all partners. </a:t>
            </a:r>
          </a:p>
          <a:p>
            <a:pPr marL="0" indent="0" algn="just">
              <a:buNone/>
            </a:pPr>
            <a:endParaRPr lang="ro-RO" sz="3400" dirty="0">
              <a:solidFill>
                <a:schemeClr val="accent6">
                  <a:lumMod val="50000"/>
                </a:schemeClr>
              </a:solidFill>
            </a:endParaRPr>
          </a:p>
          <a:p>
            <a:pPr marL="0" indent="0" algn="just">
              <a:buNone/>
            </a:pPr>
            <a:r>
              <a:rPr lang="en-US" sz="3400" dirty="0">
                <a:solidFill>
                  <a:schemeClr val="accent6">
                    <a:lumMod val="50000"/>
                  </a:schemeClr>
                </a:solidFill>
              </a:rPr>
              <a:t>6) The publications edited within a project financed under the </a:t>
            </a:r>
            <a:r>
              <a:rPr lang="en-US" sz="3400" dirty="0" err="1">
                <a:solidFill>
                  <a:schemeClr val="accent6">
                    <a:lumMod val="50000"/>
                  </a:schemeClr>
                </a:solidFill>
              </a:rPr>
              <a:t>Programme</a:t>
            </a:r>
            <a:r>
              <a:rPr lang="en-US" sz="3400" dirty="0">
                <a:solidFill>
                  <a:schemeClr val="accent6">
                    <a:lumMod val="50000"/>
                  </a:schemeClr>
                </a:solidFill>
              </a:rPr>
              <a:t> shall include the name of the project and reference to the EU co-financing of the </a:t>
            </a:r>
            <a:r>
              <a:rPr lang="en-US" sz="3400" dirty="0" err="1">
                <a:solidFill>
                  <a:schemeClr val="accent6">
                    <a:lumMod val="50000"/>
                  </a:schemeClr>
                </a:solidFill>
              </a:rPr>
              <a:t>Programme</a:t>
            </a:r>
            <a:r>
              <a:rPr lang="en-US" sz="3400" dirty="0">
                <a:solidFill>
                  <a:schemeClr val="accent6">
                    <a:lumMod val="50000"/>
                  </a:schemeClr>
                </a:solidFill>
              </a:rPr>
              <a:t>, on the first and the last cover. The publications shall also contain contacts (persons, institution/organization, phone, fax, email and postal address) for the persons interested in finding out further details. The responsibility for the content of materials belongs solely to the Partner. </a:t>
            </a:r>
          </a:p>
          <a:p>
            <a:pPr marL="0" indent="0" algn="just">
              <a:buNone/>
            </a:pPr>
            <a:endParaRPr lang="ro-RO" sz="3400" dirty="0">
              <a:solidFill>
                <a:schemeClr val="accent6">
                  <a:lumMod val="50000"/>
                </a:schemeClr>
              </a:solidFill>
            </a:endParaRPr>
          </a:p>
          <a:p>
            <a:pPr marL="0" indent="0" algn="just">
              <a:buNone/>
            </a:pPr>
            <a:r>
              <a:rPr lang="en-US" sz="3400" dirty="0">
                <a:solidFill>
                  <a:schemeClr val="accent6">
                    <a:lumMod val="50000"/>
                  </a:schemeClr>
                </a:solidFill>
              </a:rPr>
              <a:t>7) For all information and publicity actions developed by the project partners, the Lead Partner must ensure that they archive in a single place (hard copy and/or electronically) the documents related to these activities (</a:t>
            </a:r>
            <a:r>
              <a:rPr lang="en-US" sz="3400" dirty="0" err="1">
                <a:solidFill>
                  <a:schemeClr val="accent6">
                    <a:lumMod val="50000"/>
                  </a:schemeClr>
                </a:solidFill>
              </a:rPr>
              <a:t>eg</a:t>
            </a:r>
            <a:r>
              <a:rPr lang="en-US" sz="3400" dirty="0">
                <a:solidFill>
                  <a:schemeClr val="accent6">
                    <a:lumMod val="50000"/>
                  </a:schemeClr>
                </a:solidFill>
              </a:rPr>
              <a:t>: information and publicity materials they produced: printed materials, audio-video materials). </a:t>
            </a:r>
          </a:p>
          <a:p>
            <a:pPr marL="0" indent="0" algn="just">
              <a:buNone/>
            </a:pPr>
            <a:endParaRPr lang="ro-RO" sz="3400" dirty="0">
              <a:solidFill>
                <a:schemeClr val="accent6">
                  <a:lumMod val="50000"/>
                </a:schemeClr>
              </a:solidFill>
            </a:endParaRPr>
          </a:p>
          <a:p>
            <a:pPr marL="0" indent="0" algn="just">
              <a:buNone/>
            </a:pPr>
            <a:r>
              <a:rPr lang="en-US" sz="3400" dirty="0">
                <a:solidFill>
                  <a:schemeClr val="accent6">
                    <a:lumMod val="50000"/>
                  </a:schemeClr>
                </a:solidFill>
              </a:rPr>
              <a:t>8) The Lead Partner is responsible to inform the Joint Secretariat regarding the information and publicity measures taken in order to promote the projects financed under IPA. </a:t>
            </a:r>
          </a:p>
        </p:txBody>
      </p:sp>
    </p:spTree>
    <p:extLst>
      <p:ext uri="{BB962C8B-B14F-4D97-AF65-F5344CB8AC3E}">
        <p14:creationId xmlns:p14="http://schemas.microsoft.com/office/powerpoint/2010/main" val="3341942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62500" lnSpcReduction="20000"/>
          </a:bodyPr>
          <a:lstStyle/>
          <a:p>
            <a:pPr marL="0" indent="0" algn="just">
              <a:buNone/>
            </a:pPr>
            <a:r>
              <a:rPr lang="en-US" dirty="0">
                <a:solidFill>
                  <a:schemeClr val="accent6">
                    <a:lumMod val="50000"/>
                  </a:schemeClr>
                </a:solidFill>
              </a:rPr>
              <a:t>9) By accepting the funding, the LP and its partners give their acceptance for their inclusion in the list of projects published in accordance with Article 49(3) of Regulation (EU) no. 1060/2021. </a:t>
            </a:r>
            <a:endParaRPr lang="ro-RO" dirty="0">
              <a:solidFill>
                <a:schemeClr val="accent6">
                  <a:lumMod val="50000"/>
                </a:schemeClr>
              </a:solidFill>
            </a:endParaRPr>
          </a:p>
          <a:p>
            <a:pPr marL="0" indent="0" algn="just">
              <a:buNone/>
            </a:pPr>
            <a:endParaRPr lang="en-US" dirty="0">
              <a:solidFill>
                <a:schemeClr val="accent6">
                  <a:lumMod val="50000"/>
                </a:schemeClr>
              </a:solidFill>
            </a:endParaRPr>
          </a:p>
          <a:p>
            <a:pPr marL="0" indent="0" algn="just">
              <a:buNone/>
            </a:pPr>
            <a:r>
              <a:rPr lang="en-US" dirty="0">
                <a:solidFill>
                  <a:schemeClr val="accent6">
                    <a:lumMod val="50000"/>
                  </a:schemeClr>
                </a:solidFill>
              </a:rPr>
              <a:t>10) The LP shall ensure the proper means of communication between the project and the </a:t>
            </a:r>
            <a:r>
              <a:rPr lang="en-US" dirty="0" err="1">
                <a:solidFill>
                  <a:schemeClr val="accent6">
                    <a:lumMod val="50000"/>
                  </a:schemeClr>
                </a:solidFill>
              </a:rPr>
              <a:t>programme</a:t>
            </a:r>
            <a:r>
              <a:rPr lang="en-US" dirty="0">
                <a:solidFill>
                  <a:schemeClr val="accent6">
                    <a:lumMod val="50000"/>
                  </a:schemeClr>
                </a:solidFill>
              </a:rPr>
              <a:t>, including: </a:t>
            </a:r>
            <a:endParaRPr lang="ro-RO" dirty="0">
              <a:solidFill>
                <a:schemeClr val="accent6">
                  <a:lumMod val="50000"/>
                </a:schemeClr>
              </a:solidFill>
            </a:endParaRPr>
          </a:p>
          <a:p>
            <a:pPr algn="just"/>
            <a:endParaRPr lang="ro-RO" dirty="0">
              <a:solidFill>
                <a:schemeClr val="accent6">
                  <a:lumMod val="50000"/>
                </a:schemeClr>
              </a:solidFill>
            </a:endParaRPr>
          </a:p>
          <a:p>
            <a:pPr marL="0" indent="0" algn="just">
              <a:buNone/>
            </a:pPr>
            <a:r>
              <a:rPr lang="en-US" dirty="0">
                <a:solidFill>
                  <a:schemeClr val="accent6">
                    <a:lumMod val="50000"/>
                  </a:schemeClr>
                </a:solidFill>
              </a:rPr>
              <a:t>a. participation, whenever requested, in LP trainings organized by the JS; </a:t>
            </a:r>
          </a:p>
          <a:p>
            <a:pPr marL="0" indent="0" algn="just">
              <a:buNone/>
            </a:pPr>
            <a:r>
              <a:rPr lang="en-US" dirty="0">
                <a:solidFill>
                  <a:schemeClr val="accent6">
                    <a:lumMod val="50000"/>
                  </a:schemeClr>
                </a:solidFill>
              </a:rPr>
              <a:t>b. participation, whenever requested, in other events organized by the </a:t>
            </a:r>
            <a:r>
              <a:rPr lang="en-US" dirty="0" err="1">
                <a:solidFill>
                  <a:schemeClr val="accent6">
                    <a:lumMod val="50000"/>
                  </a:schemeClr>
                </a:solidFill>
              </a:rPr>
              <a:t>Programme</a:t>
            </a:r>
            <a:r>
              <a:rPr lang="en-US" dirty="0">
                <a:solidFill>
                  <a:schemeClr val="accent6">
                    <a:lumMod val="50000"/>
                  </a:schemeClr>
                </a:solidFill>
              </a:rPr>
              <a:t> with the purpose of presenting/ discussing/ developing/ sharing project results and creating synergies with other projects and relevant </a:t>
            </a:r>
            <a:r>
              <a:rPr lang="en-US" dirty="0" err="1">
                <a:solidFill>
                  <a:schemeClr val="accent6">
                    <a:lumMod val="50000"/>
                  </a:schemeClr>
                </a:solidFill>
              </a:rPr>
              <a:t>organisations</a:t>
            </a:r>
            <a:r>
              <a:rPr lang="en-US" dirty="0">
                <a:solidFill>
                  <a:schemeClr val="accent6">
                    <a:lumMod val="50000"/>
                  </a:schemeClr>
                </a:solidFill>
              </a:rPr>
              <a:t>; </a:t>
            </a:r>
          </a:p>
          <a:p>
            <a:pPr marL="0" indent="0" algn="just">
              <a:buNone/>
            </a:pPr>
            <a:r>
              <a:rPr lang="en-US" dirty="0">
                <a:solidFill>
                  <a:schemeClr val="accent6">
                    <a:lumMod val="50000"/>
                  </a:schemeClr>
                </a:solidFill>
              </a:rPr>
              <a:t>c. providing a visible link on the project’s website to the </a:t>
            </a:r>
            <a:r>
              <a:rPr lang="en-US" dirty="0" err="1">
                <a:solidFill>
                  <a:schemeClr val="accent6">
                    <a:lumMod val="50000"/>
                  </a:schemeClr>
                </a:solidFill>
              </a:rPr>
              <a:t>Programme</a:t>
            </a:r>
            <a:r>
              <a:rPr lang="en-US" dirty="0">
                <a:solidFill>
                  <a:schemeClr val="accent6">
                    <a:lumMod val="50000"/>
                  </a:schemeClr>
                </a:solidFill>
              </a:rPr>
              <a:t> website. </a:t>
            </a:r>
          </a:p>
          <a:p>
            <a:pPr algn="just"/>
            <a:endParaRPr lang="en-US" dirty="0">
              <a:solidFill>
                <a:schemeClr val="accent6">
                  <a:lumMod val="50000"/>
                </a:schemeClr>
              </a:solidFill>
            </a:endParaRPr>
          </a:p>
          <a:p>
            <a:pPr marL="0" indent="0" algn="just">
              <a:buNone/>
            </a:pPr>
            <a:r>
              <a:rPr lang="en-US" dirty="0">
                <a:solidFill>
                  <a:schemeClr val="accent6">
                    <a:lumMod val="50000"/>
                  </a:schemeClr>
                </a:solidFill>
              </a:rPr>
              <a:t>11) The competent structures within the MA, upon notification from the JS, verify compliance with the mandatory requirements regarding information and publicity measures contained in the Visual Identity Manual and the applicable European regulations, propose remedial actions and, where remedial actions have not been put into place, the managing authority shall apply measures, taking into account the principle of proportionality, by cancelling up to 2 % of the support from the funds. </a:t>
            </a:r>
          </a:p>
          <a:p>
            <a:endParaRPr lang="en-US" dirty="0"/>
          </a:p>
        </p:txBody>
      </p:sp>
    </p:spTree>
    <p:extLst>
      <p:ext uri="{BB962C8B-B14F-4D97-AF65-F5344CB8AC3E}">
        <p14:creationId xmlns:p14="http://schemas.microsoft.com/office/powerpoint/2010/main" val="1079606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rPr>
              <a:t>Green communication </a:t>
            </a:r>
            <a:br>
              <a:rPr lang="ro-RO" dirty="0">
                <a:solidFill>
                  <a:srgbClr val="C00000"/>
                </a:solidFill>
              </a:rPr>
            </a:br>
            <a:r>
              <a:rPr lang="en-US" dirty="0">
                <a:solidFill>
                  <a:srgbClr val="C00000"/>
                </a:solidFill>
              </a:rPr>
              <a:t>principles </a:t>
            </a:r>
          </a:p>
        </p:txBody>
      </p:sp>
      <p:sp>
        <p:nvSpPr>
          <p:cNvPr id="3" name="Content Placeholder 2"/>
          <p:cNvSpPr>
            <a:spLocks noGrp="1"/>
          </p:cNvSpPr>
          <p:nvPr>
            <p:ph idx="1"/>
          </p:nvPr>
        </p:nvSpPr>
        <p:spPr>
          <a:xfrm>
            <a:off x="457200" y="1676400"/>
            <a:ext cx="8229600" cy="4983163"/>
          </a:xfrm>
        </p:spPr>
        <p:txBody>
          <a:bodyPr>
            <a:normAutofit fontScale="55000" lnSpcReduction="20000"/>
          </a:bodyPr>
          <a:lstStyle/>
          <a:p>
            <a:pPr marL="0" indent="0" algn="just">
              <a:buNone/>
            </a:pPr>
            <a:r>
              <a:rPr lang="en-US" b="1" dirty="0">
                <a:solidFill>
                  <a:schemeClr val="accent3">
                    <a:lumMod val="50000"/>
                  </a:schemeClr>
                </a:solidFill>
              </a:rPr>
              <a:t>Having regard to the measures for reducing the negative impact of Covid-19 pandemic crisis and the self-commitment on reducing the carbon footprint of the </a:t>
            </a:r>
            <a:r>
              <a:rPr lang="en-US" b="1" dirty="0" err="1">
                <a:solidFill>
                  <a:schemeClr val="accent3">
                    <a:lumMod val="50000"/>
                  </a:schemeClr>
                </a:solidFill>
              </a:rPr>
              <a:t>Programme</a:t>
            </a:r>
            <a:r>
              <a:rPr lang="en-US" b="1" dirty="0">
                <a:solidFill>
                  <a:schemeClr val="accent3">
                    <a:lumMod val="50000"/>
                  </a:schemeClr>
                </a:solidFill>
              </a:rPr>
              <a:t> taken by the bodies involved in implementation of the </a:t>
            </a:r>
            <a:r>
              <a:rPr lang="en-US" b="1" dirty="0" err="1">
                <a:solidFill>
                  <a:schemeClr val="accent3">
                    <a:lumMod val="50000"/>
                  </a:schemeClr>
                </a:solidFill>
              </a:rPr>
              <a:t>programme</a:t>
            </a:r>
            <a:r>
              <a:rPr lang="en-US" b="1" dirty="0">
                <a:solidFill>
                  <a:schemeClr val="accent3">
                    <a:lumMod val="50000"/>
                  </a:schemeClr>
                </a:solidFill>
              </a:rPr>
              <a:t> (MA, NA, JS, JS Antenna) and projects beneficiaries, the following principles are recommended, when possible, for all communication activities and materials : </a:t>
            </a:r>
          </a:p>
          <a:p>
            <a:pPr marL="0" indent="0" algn="just">
              <a:buNone/>
            </a:pPr>
            <a:endParaRPr lang="ro-RO" b="1" dirty="0">
              <a:solidFill>
                <a:schemeClr val="accent3">
                  <a:lumMod val="50000"/>
                </a:schemeClr>
              </a:solidFill>
            </a:endParaRPr>
          </a:p>
          <a:p>
            <a:pPr marL="0" indent="0" algn="just">
              <a:buNone/>
            </a:pPr>
            <a:r>
              <a:rPr lang="en-US" b="1" dirty="0">
                <a:solidFill>
                  <a:schemeClr val="accent3">
                    <a:lumMod val="50000"/>
                  </a:schemeClr>
                </a:solidFill>
              </a:rPr>
              <a:t>✓ Online communication - reducing physical events with a large number of participants and switching to more online or hybrid events (online format and small number of participants in physical format); </a:t>
            </a:r>
          </a:p>
          <a:p>
            <a:pPr marL="0" indent="0" algn="just">
              <a:buNone/>
            </a:pPr>
            <a:r>
              <a:rPr lang="en-US" b="1" dirty="0">
                <a:solidFill>
                  <a:schemeClr val="accent3">
                    <a:lumMod val="50000"/>
                  </a:schemeClr>
                </a:solidFill>
              </a:rPr>
              <a:t>✓ Paperless and digitalization - storing documents in digital archives and encouraging the deletion of "non-essential" emails (large amount of emails on servers leads to high energy consumption), using the electronic signature; </a:t>
            </a:r>
          </a:p>
          <a:p>
            <a:pPr marL="0" indent="0" algn="just">
              <a:buNone/>
            </a:pPr>
            <a:r>
              <a:rPr lang="en-US" b="1" dirty="0">
                <a:solidFill>
                  <a:schemeClr val="accent3">
                    <a:lumMod val="50000"/>
                  </a:schemeClr>
                </a:solidFill>
              </a:rPr>
              <a:t>✓ Go local! – promoting local products/small food local business; </a:t>
            </a:r>
          </a:p>
          <a:p>
            <a:pPr marL="0" indent="0" algn="just">
              <a:buNone/>
            </a:pPr>
            <a:r>
              <a:rPr lang="en-US" b="1" dirty="0">
                <a:solidFill>
                  <a:schemeClr val="accent3">
                    <a:lumMod val="50000"/>
                  </a:schemeClr>
                </a:solidFill>
              </a:rPr>
              <a:t>✓ 0% plastic waste and drastic reduction of promotional materials on hard copy; all materials: brochures, guidelines for applicants, training materials and Q&amp;A to be posted in digital format on the </a:t>
            </a:r>
            <a:r>
              <a:rPr lang="en-US" b="1" dirty="0" err="1">
                <a:solidFill>
                  <a:schemeClr val="accent3">
                    <a:lumMod val="50000"/>
                  </a:schemeClr>
                </a:solidFill>
              </a:rPr>
              <a:t>programme</a:t>
            </a:r>
            <a:r>
              <a:rPr lang="en-US" b="1" dirty="0">
                <a:solidFill>
                  <a:schemeClr val="accent3">
                    <a:lumMod val="50000"/>
                  </a:schemeClr>
                </a:solidFill>
              </a:rPr>
              <a:t> website. Project promotion templates will be available for use by projects beneficiaries on the </a:t>
            </a:r>
            <a:r>
              <a:rPr lang="en-US" b="1" dirty="0" err="1">
                <a:solidFill>
                  <a:schemeClr val="accent3">
                    <a:lumMod val="50000"/>
                  </a:schemeClr>
                </a:solidFill>
              </a:rPr>
              <a:t>programme</a:t>
            </a:r>
            <a:r>
              <a:rPr lang="en-US" b="1" dirty="0">
                <a:solidFill>
                  <a:schemeClr val="accent3">
                    <a:lumMod val="50000"/>
                  </a:schemeClr>
                </a:solidFill>
              </a:rPr>
              <a:t> website and could be tailored for different events.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212725"/>
            <a:ext cx="1250950" cy="1250950"/>
          </a:xfrm>
          <a:prstGeom prst="rect">
            <a:avLst/>
          </a:prstGeom>
        </p:spPr>
      </p:pic>
    </p:spTree>
    <p:extLst>
      <p:ext uri="{BB962C8B-B14F-4D97-AF65-F5344CB8AC3E}">
        <p14:creationId xmlns:p14="http://schemas.microsoft.com/office/powerpoint/2010/main" val="4177474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1071</Words>
  <Application>Microsoft Office PowerPoint</Application>
  <PresentationFormat>On-screen Show (4:3)</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Cooper Black</vt:lpstr>
      <vt:lpstr>Wingdings</vt:lpstr>
      <vt:lpstr>Office Theme</vt:lpstr>
      <vt:lpstr>COMMUNICATION AND VISIBILITY</vt:lpstr>
      <vt:lpstr>CPR</vt:lpstr>
      <vt:lpstr>CPR</vt:lpstr>
      <vt:lpstr>The LP undertakes the following duties: </vt:lpstr>
      <vt:lpstr>Publicity </vt:lpstr>
      <vt:lpstr>PowerPoint Presentation</vt:lpstr>
      <vt:lpstr>PowerPoint Presentation</vt:lpstr>
      <vt:lpstr>Green communication  principles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VISIBILITY</dc:title>
  <dc:creator>Ruxandra Tutuianu</dc:creator>
  <cp:lastModifiedBy>BRCT BRCT</cp:lastModifiedBy>
  <cp:revision>5</cp:revision>
  <dcterms:created xsi:type="dcterms:W3CDTF">2022-10-12T09:54:08Z</dcterms:created>
  <dcterms:modified xsi:type="dcterms:W3CDTF">2022-10-18T04:31:12Z</dcterms:modified>
</cp:coreProperties>
</file>